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5 sec</a:t>
            </a:r>
          </a:p>
        </p:txBody>
      </p:sp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Spherical landscape - planet goes from texture to landscape as user gets closer</a:t>
            </a:r>
          </a:p>
        </p:txBody>
      </p:sp>
      <p:sp>
        <p:nvSpPr>
          <p:cNvPr id="211" name="Shape 21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0" name="Shape 22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6 sec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Troy Fulton- Imaging Software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Daniel Bunch-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William McCanless-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Erin Sigler-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Zachary Beaman-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Connor Jakubik-</a:t>
            </a:r>
          </a:p>
        </p:txBody>
      </p:sp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12 sec</a:t>
            </a:r>
          </a:p>
        </p:txBody>
      </p:sp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20 sec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/>
              <a:t>Model the full Solar System</a:t>
            </a:r>
            <a:br>
              <a:rPr lang="en-US"/>
            </a:br>
            <a:r>
              <a:rPr lang="en-US"/>
              <a:t>Coordinate system needs to support: </a:t>
            </a:r>
            <a:br>
              <a:rPr lang="en-US"/>
            </a:br>
            <a:r>
              <a:rPr lang="en-US"/>
              <a:t>All major and most minor celestial objects simulated in a 1:1 size solar system</a:t>
            </a:r>
            <a:br>
              <a:rPr lang="en-US"/>
            </a:br>
            <a:r>
              <a:rPr lang="en-US"/>
              <a:t>Accurate gravitation/atmospheric model implemented</a:t>
            </a:r>
            <a:br>
              <a:rPr lang="en-US"/>
            </a:br>
            <a:r>
              <a:rPr lang="en-US"/>
              <a:t>Planetary features in alignment with current scientific understanding</a:t>
            </a:r>
            <a:br>
              <a:rPr lang="en-US"/>
            </a:br>
            <a:endParaRPr lang="en-US"/>
          </a:p>
        </p:txBody>
      </p:sp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60 sec?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Troy, then Connor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LRO</a:t>
            </a:r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/>
              <a:t>solarsystemscope.com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/>
              <a:t>jpeg files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/>
              <a:t>cloud texture pans/moves around surface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3175" y="6400800"/>
            <a:ext cx="12188824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15" y="6334316"/>
            <a:ext cx="12188824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ctrTitle"/>
          </p:nvPr>
        </p:nvSpPr>
        <p:spPr>
          <a:xfrm>
            <a:off x="1097279" y="758952"/>
            <a:ext cx="10058399" cy="35661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262626"/>
              </a:buClr>
              <a:buFont typeface="Calibri"/>
              <a:buNone/>
              <a:defRPr sz="8000" b="0" i="0" u="none" strike="noStrike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ubTitle" idx="1"/>
          </p:nvPr>
        </p:nvSpPr>
        <p:spPr>
          <a:xfrm>
            <a:off x="1100050" y="4455621"/>
            <a:ext cx="10058399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Calibri"/>
              <a:buNone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1097279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3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" name="Shape 26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7" name="Shape 27" descr="CollegeofEngineering_Log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57500" y="0"/>
            <a:ext cx="5134500" cy="97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1097279" y="286604"/>
            <a:ext cx="10058399" cy="7032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 rot="5400000">
            <a:off x="3720125" y="-1566459"/>
            <a:ext cx="4812708" cy="10058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91440" marR="0" lvl="0" indent="3556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84048" marR="0" lvl="1" indent="-7924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66928" marR="0" lvl="2" indent="-97027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49808" marR="0" lvl="3" indent="-10210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32688" marR="0" lvl="4" indent="-9448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0000" marR="0" lvl="5" indent="-1475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0000" marR="0" lvl="6" indent="-1443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0000" marR="0" lvl="7" indent="-1411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99999" marR="0" lvl="8" indent="-150599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1097279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3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3175" y="6400800"/>
            <a:ext cx="12188824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15" y="6334316"/>
            <a:ext cx="12188824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7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8"/>
            <a:ext cx="5759897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91440" marR="0" lvl="0" indent="3556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84048" marR="0" lvl="1" indent="-7924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66928" marR="0" lvl="2" indent="-97027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49808" marR="0" lvl="3" indent="-10210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32688" marR="0" lvl="4" indent="-9448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0000" marR="0" lvl="5" indent="-1475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0000" marR="0" lvl="6" indent="-1443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0000" marR="0" lvl="7" indent="-1411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99999" marR="0" lvl="8" indent="-150599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dt" idx="10"/>
          </p:nvPr>
        </p:nvSpPr>
        <p:spPr>
          <a:xfrm>
            <a:off x="1097279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3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1097279" y="286604"/>
            <a:ext cx="10058399" cy="76978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1097279" y="1056386"/>
            <a:ext cx="10058400" cy="481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91440" marR="0" lvl="0" indent="3556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84048" marR="0" lvl="1" indent="-7924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66928" marR="0" lvl="2" indent="-97027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49808" marR="0" lvl="3" indent="-10210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32688" marR="0" lvl="4" indent="-9448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0000" marR="0" lvl="5" indent="-1475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0000" marR="0" lvl="6" indent="-1443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0000" marR="0" lvl="7" indent="-1411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99999" marR="0" lvl="8" indent="-150599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3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/>
        </p:nvSpPr>
        <p:spPr>
          <a:xfrm>
            <a:off x="3175" y="6400800"/>
            <a:ext cx="12188824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>
            <a:off x="15" y="6334316"/>
            <a:ext cx="12188824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1097279" y="758952"/>
            <a:ext cx="10058399" cy="35661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262626"/>
              </a:buClr>
              <a:buFont typeface="Calibri"/>
              <a:buNone/>
              <a:defRPr sz="8000" b="0" i="0" u="none" strike="noStrike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1097279" y="4453128"/>
            <a:ext cx="10058399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Calibri"/>
              <a:buNone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dt" idx="10"/>
          </p:nvPr>
        </p:nvSpPr>
        <p:spPr>
          <a:xfrm>
            <a:off x="1097279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3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" name="Shape 41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1097279" y="286603"/>
            <a:ext cx="10058399" cy="8123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1097278" y="1845733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91440" marR="0" lvl="0" indent="3556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84048" marR="0" lvl="1" indent="-7924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66928" marR="0" lvl="2" indent="-97027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49808" marR="0" lvl="3" indent="-10210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32688" marR="0" lvl="4" indent="-9448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0000" marR="0" lvl="5" indent="-1475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0000" marR="0" lvl="6" indent="-1443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0000" marR="0" lvl="7" indent="-1411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99999" marR="0" lvl="8" indent="-150599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2"/>
          </p:nvPr>
        </p:nvSpPr>
        <p:spPr>
          <a:xfrm>
            <a:off x="621791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91440" marR="0" lvl="0" indent="3556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84048" marR="0" lvl="1" indent="-7924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66928" marR="0" lvl="2" indent="-97027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49808" marR="0" lvl="3" indent="-10210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32688" marR="0" lvl="4" indent="-9448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0000" marR="0" lvl="5" indent="-1475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0000" marR="0" lvl="6" indent="-1443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0000" marR="0" lvl="7" indent="-1411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99999" marR="0" lvl="8" indent="-150599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1097279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3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1097279" y="286604"/>
            <a:ext cx="10058399" cy="8039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1097279" y="1846051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8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2"/>
          </p:nvPr>
        </p:nvSpPr>
        <p:spPr>
          <a:xfrm>
            <a:off x="1097279" y="2582333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91440" marR="0" lvl="0" indent="3556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84048" marR="0" lvl="1" indent="-7924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66928" marR="0" lvl="2" indent="-97027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49808" marR="0" lvl="3" indent="-10210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32688" marR="0" lvl="4" indent="-9448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0000" marR="0" lvl="5" indent="-1475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0000" marR="0" lvl="6" indent="-1443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0000" marR="0" lvl="7" indent="-1411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99999" marR="0" lvl="8" indent="-150599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3"/>
          </p:nvPr>
        </p:nvSpPr>
        <p:spPr>
          <a:xfrm>
            <a:off x="6217919" y="1846051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8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4"/>
          </p:nvPr>
        </p:nvSpPr>
        <p:spPr>
          <a:xfrm>
            <a:off x="6217919" y="2582333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91440" marR="0" lvl="0" indent="3556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84048" marR="0" lvl="1" indent="-7924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66928" marR="0" lvl="2" indent="-97027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49808" marR="0" lvl="3" indent="-10210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32688" marR="0" lvl="4" indent="-9448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0000" marR="0" lvl="5" indent="-1475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0000" marR="0" lvl="6" indent="-1443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0000" marR="0" lvl="7" indent="-1411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99999" marR="0" lvl="8" indent="-150599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1097279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3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97279" y="286604"/>
            <a:ext cx="10058399" cy="7032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dt" idx="10"/>
          </p:nvPr>
        </p:nvSpPr>
        <p:spPr>
          <a:xfrm>
            <a:off x="1097279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3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3175" y="6400800"/>
            <a:ext cx="12188824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/>
          <p:nvPr/>
        </p:nvSpPr>
        <p:spPr>
          <a:xfrm>
            <a:off x="15" y="6334316"/>
            <a:ext cx="12188824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1097279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3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15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457200" y="594358"/>
            <a:ext cx="3200399" cy="228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39" cy="5257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91440" marR="0" lvl="0" indent="3556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84048" marR="0" lvl="1" indent="-7924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66928" marR="0" lvl="2" indent="-97027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49808" marR="0" lvl="3" indent="-10210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32688" marR="0" lvl="4" indent="-9448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0000" marR="0" lvl="5" indent="-1475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0000" marR="0" lvl="6" indent="-1443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0000" marR="0" lvl="7" indent="-1411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99999" marR="0" lvl="8" indent="-150599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399" cy="3379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0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0" y="4953000"/>
            <a:ext cx="12188824" cy="1904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15" y="4915076"/>
            <a:ext cx="12188824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1097279" y="5074919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Font typeface="Calibri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2" name="Shape 82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4" cy="4915076"/>
          </a:xfrm>
          <a:prstGeom prst="rect">
            <a:avLst/>
          </a:prstGeom>
          <a:solidFill>
            <a:srgbClr val="D7D0C0"/>
          </a:solidFill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1097279" y="5907023"/>
            <a:ext cx="10113264" cy="5943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Calibri"/>
              <a:buNone/>
              <a:defRPr sz="15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1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/>
              <a:buNone/>
              <a:defRPr sz="9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dt" idx="10"/>
          </p:nvPr>
        </p:nvSpPr>
        <p:spPr>
          <a:xfrm>
            <a:off x="1097279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3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15" y="6334316"/>
            <a:ext cx="12191984" cy="664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1097279" y="286604"/>
            <a:ext cx="10058399" cy="7032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1097279" y="1056386"/>
            <a:ext cx="10058399" cy="48127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91440" marR="0" lvl="0" indent="35560" algn="l" rtl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84048" marR="0" lvl="1" indent="-7924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66928" marR="0" lvl="2" indent="-97027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49808" marR="0" lvl="3" indent="-10210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32688" marR="0" lvl="4" indent="-94488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0000" marR="0" lvl="5" indent="-1475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0000" marR="0" lvl="6" indent="-1443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0000" marR="0" lvl="7" indent="-14110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99999" marR="0" lvl="8" indent="-150599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202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" name="Shape 15"/>
          <p:cNvCxnSpPr/>
          <p:nvPr/>
        </p:nvCxnSpPr>
        <p:spPr>
          <a:xfrm>
            <a:off x="1193532" y="957667"/>
            <a:ext cx="9966959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Shape 16"/>
          <p:cNvSpPr txBox="1"/>
          <p:nvPr/>
        </p:nvSpPr>
        <p:spPr>
          <a:xfrm>
            <a:off x="662250" y="6463050"/>
            <a:ext cx="2569800" cy="33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AGGIE CHALLENGE ENGR 491-523 CDR</a:t>
            </a:r>
          </a:p>
        </p:txBody>
      </p:sp>
      <p:sp>
        <p:nvSpPr>
          <p:cNvPr id="17" name="Shape 17"/>
          <p:cNvSpPr txBox="1"/>
          <p:nvPr/>
        </p:nvSpPr>
        <p:spPr>
          <a:xfrm>
            <a:off x="5715291" y="6475987"/>
            <a:ext cx="761400" cy="33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05/03/2017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1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Relationship Id="rId9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1097279" y="210404"/>
            <a:ext cx="10058400" cy="769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Calibri"/>
              <a:buNone/>
            </a:pPr>
            <a:r>
              <a:rPr lang="en-US"/>
              <a:t>World Design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Shape 107" descr="CollegeofEngineering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520" y="-25"/>
            <a:ext cx="5159904" cy="98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7499" y="1242799"/>
            <a:ext cx="9057947" cy="4788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3870" y="3259745"/>
            <a:ext cx="222308" cy="222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1097279" y="210404"/>
            <a:ext cx="10058400" cy="769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Calibri"/>
              <a:buNone/>
            </a:pPr>
            <a:r>
              <a:rPr lang="en-US"/>
              <a:t>Simulation/Video</a:t>
            </a:r>
          </a:p>
        </p:txBody>
      </p:sp>
      <p:sp>
        <p:nvSpPr>
          <p:cNvPr id="205" name="Shape 205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Shape 206"/>
          <p:cNvSpPr txBox="1"/>
          <p:nvPr/>
        </p:nvSpPr>
        <p:spPr>
          <a:xfrm>
            <a:off x="2702200" y="6269875"/>
            <a:ext cx="6102300" cy="32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00" b="1">
                <a:solidFill>
                  <a:srgbClr val="FFFFFF"/>
                </a:solidFill>
              </a:rPr>
              <a:t>[Image credit to http://codinghorror.typepad.com/.a/6a0120a85dcdae970b0128776faf6b970c-pi</a:t>
            </a:r>
          </a:p>
        </p:txBody>
      </p:sp>
      <p:pic>
        <p:nvPicPr>
          <p:cNvPr id="207" name="Shape 207" descr="CollegeofEngineering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520" y="-25"/>
            <a:ext cx="5159904" cy="9802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588150" y="1137137"/>
            <a:ext cx="11015700" cy="45837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0" lvl="0" indent="-69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550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1097279" y="210404"/>
            <a:ext cx="10058400" cy="769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Calibri"/>
              <a:buNone/>
            </a:pPr>
            <a:r>
              <a:rPr lang="en-US"/>
              <a:t>Summary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Shape 215" descr="CollegeofEngineering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520" y="-25"/>
            <a:ext cx="5159904" cy="9802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588150" y="1137149"/>
            <a:ext cx="11015700" cy="38301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Shifted from StarChip to new project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Modified Mars Rover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Creation of Lunar Base Simulation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Utilization of ISIS imaging software package to develop lunar terrain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New N-body planetary gravity system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Placeholder planet visualization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Documented progress and project development for future teams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title"/>
          </p:nvPr>
        </p:nvSpPr>
        <p:spPr>
          <a:xfrm>
            <a:off x="1097279" y="286604"/>
            <a:ext cx="10058400" cy="76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3F3F3F"/>
              </a:buClr>
              <a:buSzPct val="25000"/>
              <a:buFont typeface="Calibri"/>
              <a:buNone/>
            </a:pPr>
            <a:r>
              <a:rPr lang="en-US"/>
              <a:t>Future Steps</a:t>
            </a:r>
          </a:p>
        </p:txBody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1097279" y="1056386"/>
            <a:ext cx="10058400" cy="481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 additional celestial bodies</a:t>
            </a:r>
          </a:p>
          <a:p>
            <a:pPr marL="457200" lvl="0" indent="-419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 origin rebasing / level streaming</a:t>
            </a:r>
          </a:p>
          <a:p>
            <a:pPr marL="457200" lvl="0" indent="-419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Precomputed planetary orbits</a:t>
            </a:r>
          </a:p>
          <a:p>
            <a:pPr marL="457200" lvl="0" indent="-4191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Spherical landscape, based on NASA survey data</a:t>
            </a:r>
          </a:p>
        </p:txBody>
      </p:sp>
      <p:sp>
        <p:nvSpPr>
          <p:cNvPr id="224" name="Shape 224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  <p:pic>
        <p:nvPicPr>
          <p:cNvPr id="225" name="Shape 225" descr="CollegeofEngineering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520" y="-25"/>
            <a:ext cx="5159904" cy="98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1097279" y="210404"/>
            <a:ext cx="10058400" cy="769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Calibri"/>
              <a:buNone/>
            </a:pPr>
            <a:r>
              <a:rPr lang="en-US"/>
              <a:t>Team Members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/>
          <p:nvPr/>
        </p:nvSpPr>
        <p:spPr>
          <a:xfrm>
            <a:off x="2702200" y="6269875"/>
            <a:ext cx="6102300" cy="32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00" b="1">
                <a:solidFill>
                  <a:srgbClr val="FFFFFF"/>
                </a:solidFill>
              </a:rPr>
              <a:t>[Image credit to http://codinghorror.typepad.com/.a/6a0120a85dcdae970b0128776faf6b970c-pi</a:t>
            </a:r>
          </a:p>
        </p:txBody>
      </p:sp>
      <p:pic>
        <p:nvPicPr>
          <p:cNvPr id="117" name="Shape 117" descr="CollegeofEngineering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2095" y="0"/>
            <a:ext cx="5159904" cy="98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2641400" y="1175675"/>
            <a:ext cx="1602600" cy="67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/>
              <a:t>Troy Fulton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/>
              <a:t>Imaging Software</a:t>
            </a:r>
          </a:p>
        </p:txBody>
      </p:sp>
      <p:pic>
        <p:nvPicPr>
          <p:cNvPr id="120" name="Shape 120" descr="Ted cruz conacad selfie portrait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7275" y="2732600"/>
            <a:ext cx="1544123" cy="172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 txBox="1"/>
          <p:nvPr/>
        </p:nvSpPr>
        <p:spPr>
          <a:xfrm>
            <a:off x="2641400" y="2825887"/>
            <a:ext cx="1913400" cy="67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/>
              <a:t>William McCanless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Unreal Editor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8655350" y="2880600"/>
            <a:ext cx="1913400" cy="83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/>
              <a:t>Erin Sigler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/>
              <a:t>Unreal Editor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 txBox="1"/>
          <p:nvPr/>
        </p:nvSpPr>
        <p:spPr>
          <a:xfrm>
            <a:off x="2670400" y="4585512"/>
            <a:ext cx="1977000" cy="119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/>
              <a:t>Zachary Beaman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Unreal Editor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 txBox="1"/>
          <p:nvPr/>
        </p:nvSpPr>
        <p:spPr>
          <a:xfrm>
            <a:off x="8655350" y="1123600"/>
            <a:ext cx="1544100" cy="980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/>
              <a:t>Daniel Bunch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Unreal Editor</a:t>
            </a:r>
          </a:p>
        </p:txBody>
      </p:sp>
      <p:pic>
        <p:nvPicPr>
          <p:cNvPr id="125" name="Shape 125" descr="Zach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8050" y="4476100"/>
            <a:ext cx="1602600" cy="155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 descr="Freeman Photography Picture #10019_SA_4.jpg"/>
          <p:cNvPicPr preferRelativeResize="0"/>
          <p:nvPr/>
        </p:nvPicPr>
        <p:blipFill rotWithShape="1">
          <a:blip r:embed="rId6">
            <a:alphaModFix/>
          </a:blip>
          <a:srcRect t="10122" b="10114"/>
          <a:stretch/>
        </p:blipFill>
        <p:spPr>
          <a:xfrm>
            <a:off x="6927051" y="1107487"/>
            <a:ext cx="1728300" cy="164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 descr="Connor.jp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27050" y="4476100"/>
            <a:ext cx="1728300" cy="155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/>
        </p:nvSpPr>
        <p:spPr>
          <a:xfrm>
            <a:off x="8655350" y="4515237"/>
            <a:ext cx="2606700" cy="114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/>
              <a:t>Connor Jakubik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Physics, Lighting</a:t>
            </a:r>
          </a:p>
        </p:txBody>
      </p:sp>
      <p:pic>
        <p:nvPicPr>
          <p:cNvPr id="129" name="Shape 129" descr="Headshot.jp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35250" y="2760900"/>
            <a:ext cx="1311901" cy="1728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68051" y="1157385"/>
            <a:ext cx="1573348" cy="15708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1097279" y="210404"/>
            <a:ext cx="10058400" cy="769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Calibri"/>
              <a:buNone/>
            </a:pPr>
            <a:r>
              <a:rPr lang="en-US"/>
              <a:t>World Design Overview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Shape 136" descr="CollegeofEngineering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520" y="-25"/>
            <a:ext cx="5159904" cy="98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588150" y="1137137"/>
            <a:ext cx="11015700" cy="45837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Team for implementation of modular physics simulations and content for use in the SpaceCRAFT collaborative research and development platform.</a:t>
            </a:r>
          </a:p>
        </p:txBody>
      </p:sp>
      <p:pic>
        <p:nvPicPr>
          <p:cNvPr id="138" name="Shape 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4850" y="2929725"/>
            <a:ext cx="5721299" cy="2912750"/>
          </a:xfrm>
          <a:prstGeom prst="rect">
            <a:avLst/>
          </a:prstGeom>
          <a:noFill/>
          <a:ln w="1143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1097279" y="210404"/>
            <a:ext cx="10058400" cy="769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Calibri"/>
              <a:buNone/>
            </a:pPr>
            <a:r>
              <a:rPr lang="en-US"/>
              <a:t>High Level Objectives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Shape 145" descr="CollegeofEngineering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520" y="-25"/>
            <a:ext cx="5159904" cy="98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588150" y="1137137"/>
            <a:ext cx="11015700" cy="45837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lvl="0" indent="-419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1:1 scale model of the solar system</a:t>
            </a:r>
          </a:p>
          <a:p>
            <a:pPr marL="457200" lvl="0" indent="-419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Gravitational and atmospheric models </a:t>
            </a:r>
          </a:p>
          <a:p>
            <a:pPr marL="457200" lvl="0" indent="-419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-US"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Celestial body terrain according to current scientific data</a:t>
            </a:r>
          </a:p>
          <a:p>
            <a:pPr marL="457200" lvl="0" indent="-419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Orbital simulation of major celestial bodies with accurate turtles holding up the universe</a:t>
            </a:r>
          </a:p>
        </p:txBody>
      </p:sp>
      <p:pic>
        <p:nvPicPr>
          <p:cNvPr id="147" name="Shape 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4024" y="3518324"/>
            <a:ext cx="4544073" cy="2313423"/>
          </a:xfrm>
          <a:prstGeom prst="rect">
            <a:avLst/>
          </a:prstGeom>
          <a:noFill/>
          <a:ln w="1143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1097279" y="210404"/>
            <a:ext cx="10058400" cy="769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Calibri"/>
              <a:buNone/>
            </a:pPr>
            <a:r>
              <a:rPr lang="en-US"/>
              <a:t>Block Diagram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Shape 154"/>
          <p:cNvSpPr txBox="1"/>
          <p:nvPr/>
        </p:nvSpPr>
        <p:spPr>
          <a:xfrm>
            <a:off x="2702200" y="6269875"/>
            <a:ext cx="6102300" cy="32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00" b="1">
                <a:solidFill>
                  <a:srgbClr val="FFFFFF"/>
                </a:solidFill>
              </a:rPr>
              <a:t>[Image credit to http://codinghorror.typepad.com/.a/6a0120a85dcdae970b0128776faf6b970c-pi</a:t>
            </a:r>
          </a:p>
        </p:txBody>
      </p:sp>
      <p:pic>
        <p:nvPicPr>
          <p:cNvPr id="155" name="Shape 155" descr="CollegeofEngineering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520" y="-25"/>
            <a:ext cx="5159904" cy="98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362" y="965249"/>
            <a:ext cx="11003275" cy="492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1097279" y="286604"/>
            <a:ext cx="10058400" cy="76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4000"/>
              <a:t>Imaging Software Integration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1097279" y="1056386"/>
            <a:ext cx="10058400" cy="481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/>
              <a:t>Integrated System for Imagers and Spectrometers from NASA’s PDS</a:t>
            </a:r>
          </a:p>
          <a:p>
            <a:pPr marL="457200" lvl="0" indent="-38100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en-US" sz="2400"/>
              <a:t>Receives .cub files with several layers from USGS Astropedia</a:t>
            </a:r>
          </a:p>
          <a:p>
            <a:pPr marL="457200" lvl="0" indent="-381000" rtl="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en-US" sz="2400"/>
              <a:t>Download high resolution heightmaps of mercator projections of planets</a:t>
            </a:r>
          </a:p>
          <a:p>
            <a:pPr marL="457200" lvl="0" indent="-381000" rtl="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en-US" sz="2400"/>
              <a:t>Use paint.net to crop sections for up close</a:t>
            </a:r>
          </a:p>
          <a:p>
            <a:pPr marL="457200" lvl="0" indent="-38100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en-US" sz="2400"/>
              <a:t>Can use height maps for projecting onto celestial bodies</a:t>
            </a:r>
          </a:p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  <p:pic>
        <p:nvPicPr>
          <p:cNvPr id="165" name="Shape 165" descr="CollegeofEngineering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520" y="-25"/>
            <a:ext cx="5159904" cy="98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4">
            <a:alphaModFix/>
          </a:blip>
          <a:srcRect l="3167" t="34562" r="38615" b="37282"/>
          <a:stretch/>
        </p:blipFill>
        <p:spPr>
          <a:xfrm>
            <a:off x="119850" y="4394425"/>
            <a:ext cx="7097673" cy="193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01599" y="3208149"/>
            <a:ext cx="3096325" cy="298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Shape 1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28876" y="1173999"/>
            <a:ext cx="2169047" cy="11149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1097279" y="286604"/>
            <a:ext cx="10058400" cy="76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Textures</a:t>
            </a:r>
          </a:p>
        </p:txBody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1097279" y="1056386"/>
            <a:ext cx="10058400" cy="481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Textures for the Earth model from solarsystemscope.com (jpeg or png files)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Earth texture can contain clouds that pan across the surface using UNREAL </a:t>
            </a:r>
          </a:p>
        </p:txBody>
      </p:sp>
      <p:sp>
        <p:nvSpPr>
          <p:cNvPr id="176" name="Shape 176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  <p:pic>
        <p:nvPicPr>
          <p:cNvPr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50" y="2286525"/>
            <a:ext cx="3379124" cy="1689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 rotWithShape="1">
          <a:blip r:embed="rId4">
            <a:alphaModFix/>
          </a:blip>
          <a:srcRect l="14717" r="9924"/>
          <a:stretch/>
        </p:blipFill>
        <p:spPr>
          <a:xfrm>
            <a:off x="6841375" y="2488900"/>
            <a:ext cx="4852453" cy="353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2950" y="3976075"/>
            <a:ext cx="3379124" cy="16895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Shape 180"/>
          <p:cNvCxnSpPr/>
          <p:nvPr/>
        </p:nvCxnSpPr>
        <p:spPr>
          <a:xfrm rot="10800000" flipH="1">
            <a:off x="4740825" y="4204375"/>
            <a:ext cx="1909500" cy="84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81" name="Shape 181"/>
          <p:cNvSpPr txBox="1"/>
          <p:nvPr/>
        </p:nvSpPr>
        <p:spPr>
          <a:xfrm>
            <a:off x="763862" y="5715550"/>
            <a:ext cx="2997300" cy="548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(plus other texture channels)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1097279" y="210404"/>
            <a:ext cx="10058400" cy="769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Calibri"/>
              <a:buNone/>
            </a:pPr>
            <a:r>
              <a:rPr lang="en-US"/>
              <a:t>System Implementation</a:t>
            </a:r>
          </a:p>
        </p:txBody>
      </p:sp>
      <p:sp>
        <p:nvSpPr>
          <p:cNvPr id="187" name="Shape 187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Shape 188"/>
          <p:cNvSpPr txBox="1"/>
          <p:nvPr/>
        </p:nvSpPr>
        <p:spPr>
          <a:xfrm>
            <a:off x="2702200" y="6269875"/>
            <a:ext cx="6102300" cy="32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00" b="1">
                <a:solidFill>
                  <a:srgbClr val="FFFFFF"/>
                </a:solidFill>
              </a:rPr>
              <a:t>[Image credit to http://codinghorror.typepad.com/.a/6a0120a85dcdae970b0128776faf6b970c-pi</a:t>
            </a:r>
          </a:p>
        </p:txBody>
      </p:sp>
      <p:pic>
        <p:nvPicPr>
          <p:cNvPr id="189" name="Shape 189" descr="CollegeofEngineering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524" y="-25"/>
            <a:ext cx="5156849" cy="98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588150" y="1137137"/>
            <a:ext cx="11015700" cy="45837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0" lvl="0" indent="-698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have we done to meet our goals?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Research textures, level streaming, Unreal 4 capabilities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Coordinated improvements of Mars Rover and Mars/Lunar Base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Renovated gravity and physics of Unreal 4 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Creation of new terrain and maps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1097279" y="210404"/>
            <a:ext cx="10058400" cy="769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Calibri"/>
              <a:buNone/>
            </a:pPr>
            <a:r>
              <a:rPr lang="en-US"/>
              <a:t>Progress</a:t>
            </a:r>
          </a:p>
        </p:txBody>
      </p:sp>
      <p:sp>
        <p:nvSpPr>
          <p:cNvPr id="196" name="Shape 196"/>
          <p:cNvSpPr txBox="1">
            <a:spLocks noGrp="1"/>
          </p:cNvSpPr>
          <p:nvPr>
            <p:ph type="sldNum" idx="12"/>
          </p:nvPr>
        </p:nvSpPr>
        <p:spPr>
          <a:xfrm>
            <a:off x="9900457" y="6459785"/>
            <a:ext cx="13119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0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Shape 197"/>
          <p:cNvSpPr txBox="1"/>
          <p:nvPr/>
        </p:nvSpPr>
        <p:spPr>
          <a:xfrm>
            <a:off x="2702200" y="6269875"/>
            <a:ext cx="6102300" cy="32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00" b="1">
                <a:solidFill>
                  <a:srgbClr val="FFFFFF"/>
                </a:solidFill>
              </a:rPr>
              <a:t>[Image credit to http://codinghorror.typepad.com/.a/6a0120a85dcdae970b0128776faf6b970c-pi</a:t>
            </a:r>
          </a:p>
        </p:txBody>
      </p:sp>
      <p:pic>
        <p:nvPicPr>
          <p:cNvPr id="198" name="Shape 198" descr="CollegeofEngineering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520" y="-25"/>
            <a:ext cx="5159904" cy="98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588150" y="1137137"/>
            <a:ext cx="11015700" cy="45837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45700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/>
              <a:t>Planetary gravity system</a:t>
            </a: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/>
              <a:t>Allows the setting of the radius of a planet, mass of planet, gravitational constant, and Sphere of Influence radius (outer bound of gravity)</a:t>
            </a: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/>
              <a:t>Allows for a N-body real-time simulation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55000"/>
              <a:buFont typeface="Arial"/>
              <a:buNone/>
            </a:pPr>
            <a:endParaRPr/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/>
              <a:t>Rotating planet with a moon orbiting around it, both with simultaneously working gravity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/>
              <a:t>Modified rover simulation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/>
              <a:t>Development of relatively accurate lunar terrain</a:t>
            </a: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/>
              <a:t>Mars base implemented on Lunar surface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1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4C0000"/>
      </a:accent1>
      <a:accent2>
        <a:srgbClr val="320000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500</Words>
  <Application>Microsoft Office PowerPoint</Application>
  <PresentationFormat>Widescreen</PresentationFormat>
  <Paragraphs>106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Retrospect</vt:lpstr>
      <vt:lpstr>World Design</vt:lpstr>
      <vt:lpstr>Team Members</vt:lpstr>
      <vt:lpstr>World Design Overview</vt:lpstr>
      <vt:lpstr>High Level Objectives</vt:lpstr>
      <vt:lpstr>Block Diagram</vt:lpstr>
      <vt:lpstr>Imaging Software Integration</vt:lpstr>
      <vt:lpstr>Textures</vt:lpstr>
      <vt:lpstr>System Implementation</vt:lpstr>
      <vt:lpstr>Progress</vt:lpstr>
      <vt:lpstr>Simulation/Video</vt:lpstr>
      <vt:lpstr>Summary</vt:lpstr>
      <vt:lpstr>Future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Design</dc:title>
  <cp:lastModifiedBy>Troy Fulton</cp:lastModifiedBy>
  <cp:revision>1</cp:revision>
  <dcterms:modified xsi:type="dcterms:W3CDTF">2017-05-02T15:57:08Z</dcterms:modified>
</cp:coreProperties>
</file>